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279653E-2CBE-4CC8-B32D-83AC83AFD273}" type="datetimeFigureOut">
              <a:rPr lang="es-MX" smtClean="0"/>
              <a:t>02/05/2013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0F2631F-EA79-4167-8D6E-7F0C1293BC9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Instrumento de </a:t>
            </a:r>
            <a:r>
              <a:rPr lang="es-MX" dirty="0" err="1" smtClean="0"/>
              <a:t>Evaluacion</a:t>
            </a: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304544" y="3933056"/>
            <a:ext cx="6777318" cy="17281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dirty="0" smtClean="0"/>
              <a:t>Rubrica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33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8203990" cy="50405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4000" dirty="0" smtClean="0"/>
              <a:t>Finalidad:</a:t>
            </a:r>
          </a:p>
          <a:p>
            <a:endParaRPr lang="es-MX" sz="4000" dirty="0"/>
          </a:p>
          <a:p>
            <a:pPr algn="l"/>
            <a:r>
              <a:rPr lang="es-MX" sz="4000" dirty="0" smtClean="0"/>
              <a:t>Se </a:t>
            </a:r>
            <a:r>
              <a:rPr lang="es-MX" sz="4000" dirty="0" smtClean="0"/>
              <a:t>desarrolla en base a indicadores que permiten ubicar el grado de desarrollo de los conocimientos, habilidades y actitudes o valores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07112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7756263" cy="39604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sz="4000" dirty="0"/>
          </a:p>
        </p:txBody>
      </p:sp>
      <p:sp>
        <p:nvSpPr>
          <p:cNvPr id="2" name="1 Rectángulo"/>
          <p:cNvSpPr/>
          <p:nvPr/>
        </p:nvSpPr>
        <p:spPr>
          <a:xfrm>
            <a:off x="703506" y="620688"/>
            <a:ext cx="804495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/>
              <a:t>se debe de  considerar una escala de valor descriptiva, numérica o alfabética, relacionada con el nivel de logro alcanzado</a:t>
            </a:r>
          </a:p>
        </p:txBody>
      </p:sp>
    </p:spTree>
    <p:extLst>
      <p:ext uri="{BB962C8B-B14F-4D97-AF65-F5344CB8AC3E}">
        <p14:creationId xmlns:p14="http://schemas.microsoft.com/office/powerpoint/2010/main" val="188890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7756263" cy="39604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sz="4000" dirty="0"/>
          </a:p>
        </p:txBody>
      </p:sp>
      <p:sp>
        <p:nvSpPr>
          <p:cNvPr id="3" name="2 Rectángulo"/>
          <p:cNvSpPr/>
          <p:nvPr/>
        </p:nvSpPr>
        <p:spPr>
          <a:xfrm>
            <a:off x="539553" y="476672"/>
            <a:ext cx="7905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/>
              <a:t>eje vertical incluye los </a:t>
            </a:r>
            <a:r>
              <a:rPr lang="es-MX" sz="4400" u="sng" dirty="0"/>
              <a:t>aspectos a evaluar</a:t>
            </a:r>
            <a:r>
              <a:rPr lang="es-MX" sz="4400" dirty="0"/>
              <a:t>, </a:t>
            </a:r>
            <a:endParaRPr lang="es-MX" sz="4400" dirty="0" smtClean="0"/>
          </a:p>
          <a:p>
            <a:endParaRPr lang="es-MX" sz="4400" dirty="0" smtClean="0"/>
          </a:p>
          <a:p>
            <a:endParaRPr lang="es-MX" sz="4400" dirty="0"/>
          </a:p>
          <a:p>
            <a:endParaRPr lang="es-MX" sz="4400" dirty="0"/>
          </a:p>
          <a:p>
            <a:r>
              <a:rPr lang="es-MX" sz="4400" dirty="0" smtClean="0"/>
              <a:t>eje </a:t>
            </a:r>
            <a:r>
              <a:rPr lang="es-MX" sz="4400" dirty="0"/>
              <a:t>horizontal, </a:t>
            </a:r>
            <a:r>
              <a:rPr lang="es-MX" sz="4400" u="sng" dirty="0"/>
              <a:t>los rangos de valoración</a:t>
            </a:r>
            <a:r>
              <a:rPr lang="es-MX" sz="4400" dirty="0"/>
              <a:t>. </a:t>
            </a:r>
          </a:p>
          <a:p>
            <a:r>
              <a:rPr lang="es-MX" sz="4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84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7756263" cy="39604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sz="4000" dirty="0"/>
          </a:p>
        </p:txBody>
      </p:sp>
      <p:sp>
        <p:nvSpPr>
          <p:cNvPr id="2" name="1 Rectángulo"/>
          <p:cNvSpPr/>
          <p:nvPr/>
        </p:nvSpPr>
        <p:spPr>
          <a:xfrm>
            <a:off x="234238" y="332656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4000" dirty="0" smtClean="0"/>
          </a:p>
          <a:p>
            <a:endParaRPr lang="es-MX" sz="4000" dirty="0"/>
          </a:p>
          <a:p>
            <a:endParaRPr lang="es-MX" sz="4000" dirty="0" smtClean="0"/>
          </a:p>
          <a:p>
            <a:pPr algn="ctr"/>
            <a:r>
              <a:rPr lang="es-MX" sz="4000" dirty="0" smtClean="0"/>
              <a:t>Procedimiento:</a:t>
            </a:r>
            <a:endParaRPr lang="es-MX" sz="4000" dirty="0"/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0384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7756263" cy="39604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sz="4000" dirty="0"/>
          </a:p>
        </p:txBody>
      </p:sp>
      <p:sp>
        <p:nvSpPr>
          <p:cNvPr id="2" name="1 Rectángulo"/>
          <p:cNvSpPr/>
          <p:nvPr/>
        </p:nvSpPr>
        <p:spPr>
          <a:xfrm>
            <a:off x="234238" y="332656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4000" dirty="0" smtClean="0"/>
          </a:p>
          <a:p>
            <a:endParaRPr lang="es-MX" sz="4000" dirty="0"/>
          </a:p>
          <a:p>
            <a:endParaRPr lang="es-MX" sz="4000" dirty="0" smtClean="0"/>
          </a:p>
          <a:p>
            <a:r>
              <a:rPr lang="es-MX" sz="4000" dirty="0" smtClean="0"/>
              <a:t>º </a:t>
            </a:r>
            <a:r>
              <a:rPr lang="es-MX" sz="4000" dirty="0"/>
              <a:t>Redactar los indicadores </a:t>
            </a:r>
            <a:r>
              <a:rPr lang="es-MX" sz="4000" dirty="0" smtClean="0"/>
              <a:t> con </a:t>
            </a:r>
            <a:r>
              <a:rPr lang="es-MX" sz="4000" dirty="0"/>
              <a:t>base en los aprendizajes esperados</a:t>
            </a:r>
            <a:r>
              <a:rPr lang="es-MX" sz="4000" dirty="0" smtClean="0"/>
              <a:t>.</a:t>
            </a:r>
          </a:p>
          <a:p>
            <a:endParaRPr lang="es-MX" sz="4000" dirty="0"/>
          </a:p>
          <a:p>
            <a:endParaRPr lang="es-MX" sz="4000" dirty="0" smtClean="0"/>
          </a:p>
          <a:p>
            <a:r>
              <a:rPr lang="es-MX" sz="4000" dirty="0" smtClean="0"/>
              <a:t>(Eje vertical) </a:t>
            </a:r>
          </a:p>
          <a:p>
            <a:endParaRPr lang="es-MX" sz="4000" dirty="0"/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7102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7756263" cy="39604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sz="4000" dirty="0"/>
          </a:p>
        </p:txBody>
      </p:sp>
      <p:sp>
        <p:nvSpPr>
          <p:cNvPr id="2" name="1 Rectángulo"/>
          <p:cNvSpPr/>
          <p:nvPr/>
        </p:nvSpPr>
        <p:spPr>
          <a:xfrm>
            <a:off x="234238" y="33265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4000" dirty="0" smtClean="0"/>
          </a:p>
          <a:p>
            <a:endParaRPr lang="es-MX" sz="4000" dirty="0"/>
          </a:p>
          <a:p>
            <a:r>
              <a:rPr lang="es-MX" sz="4000" dirty="0" smtClean="0"/>
              <a:t>º </a:t>
            </a:r>
            <a:r>
              <a:rPr lang="es-MX" sz="4000" dirty="0"/>
              <a:t>Establecer el grado máximo, </a:t>
            </a:r>
            <a:r>
              <a:rPr lang="es-MX" sz="4000" dirty="0" smtClean="0"/>
              <a:t> intermedio </a:t>
            </a:r>
            <a:r>
              <a:rPr lang="es-MX" sz="4000" dirty="0"/>
              <a:t>y mínimo de logro de cada indicador para la primera variante. </a:t>
            </a:r>
            <a:r>
              <a:rPr lang="es-MX" sz="4000" dirty="0" smtClean="0"/>
              <a:t> </a:t>
            </a:r>
          </a:p>
          <a:p>
            <a:endParaRPr lang="es-MX" sz="4000" dirty="0"/>
          </a:p>
          <a:p>
            <a:endParaRPr lang="es-MX" sz="4000" dirty="0" smtClean="0"/>
          </a:p>
          <a:p>
            <a:r>
              <a:rPr lang="es-MX" sz="4000" dirty="0" smtClean="0"/>
              <a:t>(Eje horizontal)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8791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7756263" cy="39604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sz="4000" dirty="0"/>
          </a:p>
        </p:txBody>
      </p:sp>
      <p:sp>
        <p:nvSpPr>
          <p:cNvPr id="2" name="1 Rectángulo"/>
          <p:cNvSpPr/>
          <p:nvPr/>
        </p:nvSpPr>
        <p:spPr>
          <a:xfrm>
            <a:off x="234238" y="33265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4000" dirty="0" smtClean="0"/>
          </a:p>
          <a:p>
            <a:endParaRPr lang="es-MX" sz="4000" dirty="0"/>
          </a:p>
          <a:p>
            <a:endParaRPr lang="es-MX" sz="4000" dirty="0" smtClean="0"/>
          </a:p>
          <a:p>
            <a:r>
              <a:rPr lang="es-MX" sz="4000" dirty="0" smtClean="0"/>
              <a:t>º </a:t>
            </a:r>
            <a:r>
              <a:rPr lang="es-MX" sz="4000" dirty="0"/>
              <a:t>Proponer una escala de valor fácil de comprender y utilizar. </a:t>
            </a:r>
            <a:endParaRPr lang="es-MX" sz="4000" dirty="0" smtClean="0"/>
          </a:p>
          <a:p>
            <a:endParaRPr lang="es-MX" sz="4000" dirty="0"/>
          </a:p>
          <a:p>
            <a:endParaRPr lang="es-MX" sz="4000" dirty="0" smtClean="0"/>
          </a:p>
          <a:p>
            <a:endParaRPr lang="es-MX" sz="4000" dirty="0"/>
          </a:p>
          <a:p>
            <a:r>
              <a:rPr lang="es-MX" sz="4000" dirty="0" smtClean="0"/>
              <a:t>(Eje horizontal)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566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 txBox="1">
            <a:spLocks/>
          </p:cNvSpPr>
          <p:nvPr/>
        </p:nvSpPr>
        <p:spPr>
          <a:xfrm>
            <a:off x="688490" y="476672"/>
            <a:ext cx="7756263" cy="39604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sz="4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939382"/>
              </p:ext>
            </p:extLst>
          </p:nvPr>
        </p:nvGraphicFramePr>
        <p:xfrm>
          <a:off x="179511" y="0"/>
          <a:ext cx="8712969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1772"/>
                <a:gridCol w="1861424"/>
                <a:gridCol w="1772546"/>
                <a:gridCol w="2003834"/>
                <a:gridCol w="1773393"/>
              </a:tblGrid>
              <a:tr h="1342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Aspectos a evaluar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Novato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(Regular)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(Bien)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Experto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(Muy bien)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Distinguido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(Excelente)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95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Comprenden lo que es el perímetro y el área de un rectángulo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No tiene ningún  concepto  al respecto.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(5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Comprende muy poco algunos conceptos precisos.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(6 o 7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El concepto que tiene al respecto es muy bueno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(8 a 9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El manejo de los conceptos es  excepcional. (10 puntos)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5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Sabe medir los lados del rectángulo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No los conoce ni los sabe medir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(5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Tiene la idea de cuáles son los lados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(6 a 7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Comprende y sabe los lados del rectángulo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(8 a 9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Los identifica claramente y sabe medirlos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(10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5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Resuelve problemas de su libro y los que se le presenten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No sabe resolver los problemas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(5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Intenta resolver los problemas sin tener ideas organizadas.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(6 a 7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Los resuelve pero sin la claridad adecuada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(8 a 9 puntos)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Concluye los problemas adecuadamente y consigue los resultados. 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(10 puntos)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91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22</TotalTime>
  <Words>319</Words>
  <Application>Microsoft Office PowerPoint</Application>
  <PresentationFormat>Presentación en pantalla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Cartoné</vt:lpstr>
      <vt:lpstr>Instrumento de Evaluacion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 de Evaluacion</dc:title>
  <dc:creator>Particular</dc:creator>
  <cp:lastModifiedBy>Particular</cp:lastModifiedBy>
  <cp:revision>4</cp:revision>
  <dcterms:created xsi:type="dcterms:W3CDTF">2013-05-02T21:58:05Z</dcterms:created>
  <dcterms:modified xsi:type="dcterms:W3CDTF">2013-05-02T23:19:19Z</dcterms:modified>
</cp:coreProperties>
</file>